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20"/>
  </p:notesMasterIdLst>
  <p:sldIdLst>
    <p:sldId id="256" r:id="rId3"/>
    <p:sldId id="260" r:id="rId4"/>
    <p:sldId id="262" r:id="rId5"/>
    <p:sldId id="348" r:id="rId6"/>
    <p:sldId id="373" r:id="rId7"/>
    <p:sldId id="374" r:id="rId8"/>
    <p:sldId id="349" r:id="rId9"/>
    <p:sldId id="353" r:id="rId10"/>
    <p:sldId id="355" r:id="rId11"/>
    <p:sldId id="375" r:id="rId12"/>
    <p:sldId id="376" r:id="rId13"/>
    <p:sldId id="357" r:id="rId14"/>
    <p:sldId id="384" r:id="rId15"/>
    <p:sldId id="346" r:id="rId16"/>
    <p:sldId id="352" r:id="rId17"/>
    <p:sldId id="267" r:id="rId18"/>
    <p:sldId id="277" r:id="rId1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1"/>
    </p:embeddedFont>
    <p:embeddedFont>
      <p:font typeface="Fira Code" panose="020B0809050000020004" pitchFamily="49" charset="0"/>
      <p:regular r:id="rId22"/>
      <p:bold r:id="rId23"/>
    </p:embeddedFont>
    <p:embeddedFont>
      <p:font typeface="Fira Code Light" panose="020B0809050000020004" pitchFamily="49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swald" pitchFamily="2" charset="77"/>
      <p:regular r:id="rId30"/>
      <p:bold r:id="rId31"/>
    </p:embeddedFont>
    <p:embeddedFont>
      <p:font typeface="Roboto Condensed Light" panose="020F0302020204030204" pitchFamily="34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9733A6-54E2-42A4-B52C-78D6E66AEF77}">
  <a:tblStyle styleId="{E89733A6-54E2-42A4-B52C-78D6E66AEF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1"/>
    <p:restoredTop sz="94719"/>
  </p:normalViewPr>
  <p:slideViewPr>
    <p:cSldViewPr snapToGrid="0">
      <p:cViewPr varScale="1">
        <p:scale>
          <a:sx n="194" d="100"/>
          <a:sy n="194" d="100"/>
        </p:scale>
        <p:origin x="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955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44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500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971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012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685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52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891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982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26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0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box_track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slide" Target="slide2.xml"/><Relationship Id="rId4" Type="http://schemas.openxmlformats.org/officeDocument/2006/relationships/hyperlink" Target="https://dataqoil.com/2021/07/15/gesture-based-visually-writing-syste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kaggle.com/c/hgr/dataT" TargetMode="Externa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/var/folders/b4/f5dhk6hj75lcqzk054h2lhb40000gn/T/com.microsoft.Word/WebArchiveCopyPasteTempFiles/JbPybpQAAAABJRU5ErkJggg==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15444" y="2760218"/>
            <a:ext cx="7529739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</a:pP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Tema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projekta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:</a:t>
            </a:r>
            <a:br>
              <a:rPr lang="en-US" i="1" dirty="0">
                <a:cs typeface="Calibri"/>
              </a:rPr>
            </a:br>
            <a:r>
              <a:rPr lang="en-US" dirty="0" err="1">
                <a:cs typeface="Calibri"/>
              </a:rPr>
              <a:t>Prepoznavanje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identifikacija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korištenje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gestikulacija</a:t>
            </a:r>
            <a:r>
              <a:rPr lang="en-US" dirty="0">
                <a:cs typeface="Calibri"/>
              </a:rPr>
              <a:t> 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Nositelj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kolegija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:</a:t>
            </a:r>
            <a:br>
              <a:rPr lang="en-US" i="1" dirty="0">
                <a:cs typeface="Calibri"/>
              </a:rPr>
            </a:br>
            <a:r>
              <a:rPr lang="en-US" dirty="0">
                <a:cs typeface="Calibri"/>
              </a:rPr>
              <a:t>Prof. dr. sc. Ivo </a:t>
            </a:r>
            <a:r>
              <a:rPr lang="en-US" dirty="0" err="1">
                <a:cs typeface="Calibri"/>
              </a:rPr>
              <a:t>Ipšic</a:t>
            </a:r>
            <a:r>
              <a:rPr lang="en-US" dirty="0">
                <a:cs typeface="Calibri"/>
              </a:rPr>
              <a:t>́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Asistent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:</a:t>
            </a:r>
            <a:b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</a:br>
            <a:r>
              <a:rPr lang="en-US" dirty="0">
                <a:solidFill>
                  <a:schemeClr val="bg1"/>
                </a:solidFill>
                <a:cs typeface="Calibri"/>
              </a:rPr>
              <a:t>Doc. dr. sc.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Miran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Pobar</a:t>
            </a:r>
            <a:br>
              <a:rPr lang="en-US" dirty="0">
                <a:solidFill>
                  <a:schemeClr val="bg1"/>
                </a:solidFill>
                <a:cs typeface="Calibri"/>
              </a:rPr>
            </a:br>
            <a:br>
              <a:rPr lang="en-US" dirty="0">
                <a:solidFill>
                  <a:schemeClr val="bg1"/>
                </a:solidFill>
                <a:cs typeface="Calibri"/>
              </a:rPr>
            </a:b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Autor:</a:t>
            </a:r>
            <a:r>
              <a:rPr lang="en-US" i="1" dirty="0">
                <a:solidFill>
                  <a:schemeClr val="accent5"/>
                </a:solidFill>
                <a:cs typeface="Calibri"/>
              </a:rPr>
              <a:t> </a:t>
            </a:r>
            <a:r>
              <a:rPr lang="en-US" dirty="0">
                <a:cs typeface="Calibri"/>
              </a:rPr>
              <a:t>         </a:t>
            </a:r>
            <a:br>
              <a:rPr lang="en-US" dirty="0">
                <a:cs typeface="Calibri"/>
              </a:rPr>
            </a:br>
            <a:r>
              <a:rPr lang="hr-HR" dirty="0">
                <a:cs typeface="Calibri"/>
              </a:rPr>
              <a:t>Vedran Orešković</a:t>
            </a:r>
            <a:endParaRPr dirty="0"/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442959"/>
            <a:ext cx="6584721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PREZENTACIJA_TEME</a:t>
            </a:r>
            <a:endParaRPr lang="en" dirty="0"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689950" y="2510837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cv2</a:t>
              </a: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NN MREŽA</a:t>
              </a:r>
              <a:endParaRPr lang="en-US"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CNN</a:t>
              </a:r>
              <a:endParaRPr lang="en-US" dirty="0"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433163" y="2422899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370331" y="3538075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5600579" y="2598422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P</a:t>
                </a:r>
              </a:p>
            </p:txBody>
          </p: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30389" y="3209397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474332" y="2424109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982156" y="4819371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7;p31">
            <a:extLst>
              <a:ext uri="{FF2B5EF4-FFF2-40B4-BE49-F238E27FC236}">
                <a16:creationId xmlns:a16="http://schemas.microsoft.com/office/drawing/2014/main" id="{C28A1790-C61E-2422-3E6F-7E132321663F}"/>
              </a:ext>
            </a:extLst>
          </p:cNvPr>
          <p:cNvSpPr txBox="1">
            <a:spLocks/>
          </p:cNvSpPr>
          <p:nvPr/>
        </p:nvSpPr>
        <p:spPr>
          <a:xfrm>
            <a:off x="807130" y="137798"/>
            <a:ext cx="7529739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Fakultet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Informatike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I 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Digitalnih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tehnologija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 err="1"/>
              <a:t>Komunikacija</a:t>
            </a:r>
            <a:r>
              <a:rPr lang="en-US" b="1" dirty="0"/>
              <a:t> </a:t>
            </a:r>
            <a:r>
              <a:rPr lang="en-US" b="1" dirty="0" err="1"/>
              <a:t>čovjek</a:t>
            </a:r>
            <a:r>
              <a:rPr lang="en-US" b="1" dirty="0"/>
              <a:t> </a:t>
            </a:r>
            <a:r>
              <a:rPr lang="en-US" b="1" dirty="0" err="1"/>
              <a:t>stroj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365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&lt;</a:t>
            </a:r>
            <a:r>
              <a:rPr lang="en-US" dirty="0"/>
              <a:t>REALIZACIJA PROJEKTA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&gt;</a:t>
            </a:r>
          </a:p>
        </p:txBody>
      </p:sp>
      <p:sp>
        <p:nvSpPr>
          <p:cNvPr id="482" name="Google Shape;482;p3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486;p32">
            <a:extLst>
              <a:ext uri="{FF2B5EF4-FFF2-40B4-BE49-F238E27FC236}">
                <a16:creationId xmlns:a16="http://schemas.microsoft.com/office/drawing/2014/main" id="{B0B20687-5B9D-C024-C992-EC03617B47C9}"/>
              </a:ext>
            </a:extLst>
          </p:cNvPr>
          <p:cNvGrpSpPr/>
          <p:nvPr/>
        </p:nvGrpSpPr>
        <p:grpSpPr>
          <a:xfrm>
            <a:off x="7816958" y="757032"/>
            <a:ext cx="604800" cy="147600"/>
            <a:chOff x="7688649" y="828750"/>
            <a:chExt cx="604800" cy="147600"/>
          </a:xfrm>
        </p:grpSpPr>
        <p:sp>
          <p:nvSpPr>
            <p:cNvPr id="3" name="Google Shape;487;p32">
              <a:extLst>
                <a:ext uri="{FF2B5EF4-FFF2-40B4-BE49-F238E27FC236}">
                  <a16:creationId xmlns:a16="http://schemas.microsoft.com/office/drawing/2014/main" id="{AA2E54CA-854E-88BE-7DA0-479043813881}"/>
                </a:ext>
              </a:extLst>
            </p:cNvPr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88;p32">
              <a:extLst>
                <a:ext uri="{FF2B5EF4-FFF2-40B4-BE49-F238E27FC236}">
                  <a16:creationId xmlns:a16="http://schemas.microsoft.com/office/drawing/2014/main" id="{EEE2ED7F-4E67-245A-DAA0-30E3C7ADC1F3}"/>
                </a:ext>
              </a:extLst>
            </p:cNvPr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89;p32">
              <a:extLst>
                <a:ext uri="{FF2B5EF4-FFF2-40B4-BE49-F238E27FC236}">
                  <a16:creationId xmlns:a16="http://schemas.microsoft.com/office/drawing/2014/main" id="{A12BE84E-8C98-BA75-8E3F-89B6A84487AA}"/>
                </a:ext>
              </a:extLst>
            </p:cNvPr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042124A4-37F2-7662-7E6B-E99E4A3BBF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5168" y="1818754"/>
            <a:ext cx="94951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R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34396E9-CE52-63EB-53C5-3AD29A443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38" y="1120520"/>
            <a:ext cx="2960370" cy="3780155"/>
          </a:xfrm>
          <a:prstGeom prst="rect">
            <a:avLst/>
          </a:prstGeom>
        </p:spPr>
      </p:pic>
      <p:sp>
        <p:nvSpPr>
          <p:cNvPr id="9" name="Google Shape;480;p32">
            <a:extLst>
              <a:ext uri="{FF2B5EF4-FFF2-40B4-BE49-F238E27FC236}">
                <a16:creationId xmlns:a16="http://schemas.microsoft.com/office/drawing/2014/main" id="{69193A5A-A48F-18B8-675B-2D6FAA32F803}"/>
              </a:ext>
            </a:extLst>
          </p:cNvPr>
          <p:cNvSpPr txBox="1">
            <a:spLocks/>
          </p:cNvSpPr>
          <p:nvPr/>
        </p:nvSpPr>
        <p:spPr>
          <a:xfrm>
            <a:off x="569038" y="53875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4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2400" dirty="0" err="1"/>
              <a:t>Neuronska_mreža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1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1836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&lt;</a:t>
            </a:r>
            <a:r>
              <a:rPr lang="en-US" dirty="0"/>
              <a:t>REALIZACIJA PROJEKTA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&gt;</a:t>
            </a:r>
          </a:p>
        </p:txBody>
      </p:sp>
      <p:sp>
        <p:nvSpPr>
          <p:cNvPr id="12" name="Google Shape;480;p32">
            <a:extLst>
              <a:ext uri="{FF2B5EF4-FFF2-40B4-BE49-F238E27FC236}">
                <a16:creationId xmlns:a16="http://schemas.microsoft.com/office/drawing/2014/main" id="{F8D1FB9C-C2DF-97D8-0528-B328EC541406}"/>
              </a:ext>
            </a:extLst>
          </p:cNvPr>
          <p:cNvSpPr txBox="1">
            <a:spLocks/>
          </p:cNvSpPr>
          <p:nvPr/>
        </p:nvSpPr>
        <p:spPr>
          <a:xfrm>
            <a:off x="720000" y="701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4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2400" dirty="0" err="1"/>
              <a:t>Matrica_konfuzije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2" name="Google Shape;482;p3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486;p32">
            <a:extLst>
              <a:ext uri="{FF2B5EF4-FFF2-40B4-BE49-F238E27FC236}">
                <a16:creationId xmlns:a16="http://schemas.microsoft.com/office/drawing/2014/main" id="{B0B20687-5B9D-C024-C992-EC03617B47C9}"/>
              </a:ext>
            </a:extLst>
          </p:cNvPr>
          <p:cNvGrpSpPr/>
          <p:nvPr/>
        </p:nvGrpSpPr>
        <p:grpSpPr>
          <a:xfrm>
            <a:off x="7816958" y="757032"/>
            <a:ext cx="604800" cy="147600"/>
            <a:chOff x="7688649" y="828750"/>
            <a:chExt cx="604800" cy="147600"/>
          </a:xfrm>
        </p:grpSpPr>
        <p:sp>
          <p:nvSpPr>
            <p:cNvPr id="3" name="Google Shape;487;p32">
              <a:extLst>
                <a:ext uri="{FF2B5EF4-FFF2-40B4-BE49-F238E27FC236}">
                  <a16:creationId xmlns:a16="http://schemas.microsoft.com/office/drawing/2014/main" id="{AA2E54CA-854E-88BE-7DA0-479043813881}"/>
                </a:ext>
              </a:extLst>
            </p:cNvPr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88;p32">
              <a:extLst>
                <a:ext uri="{FF2B5EF4-FFF2-40B4-BE49-F238E27FC236}">
                  <a16:creationId xmlns:a16="http://schemas.microsoft.com/office/drawing/2014/main" id="{EEE2ED7F-4E67-245A-DAA0-30E3C7ADC1F3}"/>
                </a:ext>
              </a:extLst>
            </p:cNvPr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89;p32">
              <a:extLst>
                <a:ext uri="{FF2B5EF4-FFF2-40B4-BE49-F238E27FC236}">
                  <a16:creationId xmlns:a16="http://schemas.microsoft.com/office/drawing/2014/main" id="{A12BE84E-8C98-BA75-8E3F-89B6A84487AA}"/>
                </a:ext>
              </a:extLst>
            </p:cNvPr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042124A4-37F2-7662-7E6B-E99E4A3BBF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5168" y="1818754"/>
            <a:ext cx="94951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R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EF7FD7E-E9E9-CE97-F683-FA0F060D72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08" y="82044"/>
            <a:ext cx="5155719" cy="49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93058" y="542069"/>
            <a:ext cx="895788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&lt;</a:t>
            </a:r>
            <a:r>
              <a:rPr lang="en-US" dirty="0"/>
              <a:t>PROGRAM ZA IZRADU DATA SET-A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&gt;</a:t>
            </a:r>
          </a:p>
        </p:txBody>
      </p:sp>
      <p:sp>
        <p:nvSpPr>
          <p:cNvPr id="482" name="Google Shape;482;p3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486;p32">
            <a:extLst>
              <a:ext uri="{FF2B5EF4-FFF2-40B4-BE49-F238E27FC236}">
                <a16:creationId xmlns:a16="http://schemas.microsoft.com/office/drawing/2014/main" id="{5E52C7D7-DED1-0D25-D9FB-1AF92E736856}"/>
              </a:ext>
            </a:extLst>
          </p:cNvPr>
          <p:cNvGrpSpPr/>
          <p:nvPr/>
        </p:nvGrpSpPr>
        <p:grpSpPr>
          <a:xfrm>
            <a:off x="7816958" y="394469"/>
            <a:ext cx="604800" cy="147600"/>
            <a:chOff x="7688649" y="828750"/>
            <a:chExt cx="604800" cy="147600"/>
          </a:xfrm>
        </p:grpSpPr>
        <p:sp>
          <p:nvSpPr>
            <p:cNvPr id="3" name="Google Shape;487;p32">
              <a:extLst>
                <a:ext uri="{FF2B5EF4-FFF2-40B4-BE49-F238E27FC236}">
                  <a16:creationId xmlns:a16="http://schemas.microsoft.com/office/drawing/2014/main" id="{0AA763F2-4EAB-6839-62F2-22D2355C470D}"/>
                </a:ext>
              </a:extLst>
            </p:cNvPr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88;p32">
              <a:extLst>
                <a:ext uri="{FF2B5EF4-FFF2-40B4-BE49-F238E27FC236}">
                  <a16:creationId xmlns:a16="http://schemas.microsoft.com/office/drawing/2014/main" id="{21980350-0106-FD1E-4BA5-2BE917BDAB19}"/>
                </a:ext>
              </a:extLst>
            </p:cNvPr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89;p32">
              <a:extLst>
                <a:ext uri="{FF2B5EF4-FFF2-40B4-BE49-F238E27FC236}">
                  <a16:creationId xmlns:a16="http://schemas.microsoft.com/office/drawing/2014/main" id="{F2A5FBF9-B645-4215-3601-F119590FCD0F}"/>
                </a:ext>
              </a:extLst>
            </p:cNvPr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C949BEB-AB4F-CD02-89B9-BB2635A2F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2" y="1262369"/>
            <a:ext cx="4211955" cy="975360"/>
          </a:xfrm>
          <a:prstGeom prst="rect">
            <a:avLst/>
          </a:prstGeom>
        </p:spPr>
      </p:pic>
      <p:pic>
        <p:nvPicPr>
          <p:cNvPr id="9" name="Picture 8" descr="A picture containing text, person, person, monitor&#10;&#10;Description automatically generated">
            <a:extLst>
              <a:ext uri="{FF2B5EF4-FFF2-40B4-BE49-F238E27FC236}">
                <a16:creationId xmlns:a16="http://schemas.microsoft.com/office/drawing/2014/main" id="{D94F4F3E-579C-F321-2005-86D8E63B0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9" y="72564"/>
            <a:ext cx="7723900" cy="4998371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2E9AD52-9D92-6D1E-371F-6075F5ED7C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1" y="24153"/>
            <a:ext cx="7699515" cy="509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93058" y="76109"/>
            <a:ext cx="895788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&lt;</a:t>
            </a:r>
            <a:r>
              <a:rPr lang="en-US" dirty="0"/>
              <a:t>PROGRAM ZA UČENJE GESTA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&gt;</a:t>
            </a:r>
          </a:p>
        </p:txBody>
      </p:sp>
      <p:sp>
        <p:nvSpPr>
          <p:cNvPr id="482" name="Google Shape;482;p3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486;p32">
            <a:extLst>
              <a:ext uri="{FF2B5EF4-FFF2-40B4-BE49-F238E27FC236}">
                <a16:creationId xmlns:a16="http://schemas.microsoft.com/office/drawing/2014/main" id="{5E52C7D7-DED1-0D25-D9FB-1AF92E736856}"/>
              </a:ext>
            </a:extLst>
          </p:cNvPr>
          <p:cNvGrpSpPr/>
          <p:nvPr/>
        </p:nvGrpSpPr>
        <p:grpSpPr>
          <a:xfrm>
            <a:off x="7816958" y="394469"/>
            <a:ext cx="604800" cy="147600"/>
            <a:chOff x="7688649" y="828750"/>
            <a:chExt cx="604800" cy="147600"/>
          </a:xfrm>
        </p:grpSpPr>
        <p:sp>
          <p:nvSpPr>
            <p:cNvPr id="3" name="Google Shape;487;p32">
              <a:extLst>
                <a:ext uri="{FF2B5EF4-FFF2-40B4-BE49-F238E27FC236}">
                  <a16:creationId xmlns:a16="http://schemas.microsoft.com/office/drawing/2014/main" id="{0AA763F2-4EAB-6839-62F2-22D2355C470D}"/>
                </a:ext>
              </a:extLst>
            </p:cNvPr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88;p32">
              <a:extLst>
                <a:ext uri="{FF2B5EF4-FFF2-40B4-BE49-F238E27FC236}">
                  <a16:creationId xmlns:a16="http://schemas.microsoft.com/office/drawing/2014/main" id="{21980350-0106-FD1E-4BA5-2BE917BDAB19}"/>
                </a:ext>
              </a:extLst>
            </p:cNvPr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89;p32">
              <a:extLst>
                <a:ext uri="{FF2B5EF4-FFF2-40B4-BE49-F238E27FC236}">
                  <a16:creationId xmlns:a16="http://schemas.microsoft.com/office/drawing/2014/main" id="{F2A5FBF9-B645-4215-3601-F119590FCD0F}"/>
                </a:ext>
              </a:extLst>
            </p:cNvPr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763;p42">
            <a:extLst>
              <a:ext uri="{FF2B5EF4-FFF2-40B4-BE49-F238E27FC236}">
                <a16:creationId xmlns:a16="http://schemas.microsoft.com/office/drawing/2014/main" id="{69B6D19A-D512-8595-798F-4684A963D860}"/>
              </a:ext>
            </a:extLst>
          </p:cNvPr>
          <p:cNvSpPr txBox="1">
            <a:spLocks/>
          </p:cNvSpPr>
          <p:nvPr/>
        </p:nvSpPr>
        <p:spPr>
          <a:xfrm>
            <a:off x="627133" y="1035405"/>
            <a:ext cx="4843083" cy="143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Fira Code"/>
              <a:buAutoNum type="arabicPeriod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hr-HR" sz="1200" dirty="0"/>
              <a:t>„Fine </a:t>
            </a:r>
            <a:r>
              <a:rPr lang="hr-HR" sz="1200" dirty="0" err="1"/>
              <a:t>tuning</a:t>
            </a:r>
            <a:r>
              <a:rPr lang="hr-HR" sz="1200" dirty="0"/>
              <a:t>” data set-a</a:t>
            </a:r>
            <a:br>
              <a:rPr lang="hr-HR" sz="1200" dirty="0"/>
            </a:br>
            <a:br>
              <a:rPr lang="hr-HR" sz="1200" dirty="0"/>
            </a:br>
            <a:endParaRPr lang="hr-HR" sz="1200" dirty="0"/>
          </a:p>
          <a:p>
            <a:pPr marL="171450" indent="-171450">
              <a:buFont typeface="Arial"/>
              <a:buChar char="•"/>
            </a:pPr>
            <a:r>
              <a:rPr lang="hr-HR" sz="1200" dirty="0"/>
              <a:t>Povećava sadržaj data set-a te gradi dodatni sloj „jačine” data set-a. </a:t>
            </a:r>
            <a:endParaRPr lang="en" sz="1200" dirty="0"/>
          </a:p>
        </p:txBody>
      </p:sp>
      <p:sp>
        <p:nvSpPr>
          <p:cNvPr id="2" name="Google Shape;480;p32">
            <a:extLst>
              <a:ext uri="{FF2B5EF4-FFF2-40B4-BE49-F238E27FC236}">
                <a16:creationId xmlns:a16="http://schemas.microsoft.com/office/drawing/2014/main" id="{18B3A0B8-6311-6549-44F8-AC8DB91EE1EA}"/>
              </a:ext>
            </a:extLst>
          </p:cNvPr>
          <p:cNvSpPr txBox="1">
            <a:spLocks/>
          </p:cNvSpPr>
          <p:nvPr/>
        </p:nvSpPr>
        <p:spPr>
          <a:xfrm>
            <a:off x="720000" y="70513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4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 </a:t>
            </a:r>
            <a:r>
              <a:rPr lang="en-US" sz="2400" dirty="0" err="1"/>
              <a:t>Data_augmentation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362" name="Picture 2" descr="Employing Data Augmentation for Recognition of Hand Gestures Using Deep  Learning | SpringerLink">
            <a:extLst>
              <a:ext uri="{FF2B5EF4-FFF2-40B4-BE49-F238E27FC236}">
                <a16:creationId xmlns:a16="http://schemas.microsoft.com/office/drawing/2014/main" id="{A681797D-D2C7-1ADD-A409-EB4D990EA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781" y="1276185"/>
            <a:ext cx="3076613" cy="305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Data augmentation. (a) We generate new data by applying non‐rigid hand... |  Download Scientific Diagram">
            <a:extLst>
              <a:ext uri="{FF2B5EF4-FFF2-40B4-BE49-F238E27FC236}">
                <a16:creationId xmlns:a16="http://schemas.microsoft.com/office/drawing/2014/main" id="{EA3B9E32-E458-CEB2-A133-EE53B24D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40" y="2546081"/>
            <a:ext cx="4572000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30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F98F703-0E4E-1D1D-33CE-6085F9CD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hr-HR" dirty="0"/>
              <a:t>REZULTATI</a:t>
            </a:r>
            <a:r>
              <a:rPr lang="hr-H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09BD12-B621-3771-78CF-91DAC0503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02" y="95624"/>
            <a:ext cx="7652631" cy="4952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4FA5C7-AC0D-8366-38AC-EBB108AA4F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01" y="95623"/>
            <a:ext cx="7652631" cy="49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1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88" name="Google Shape;588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89" name="Google Shape;589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2" name="Google Shape;592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93" name="Google Shape;593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95" name="Google Shape;595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6" name="Google Shape;596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7" name="Google Shape;597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9" name="Google Shape;599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00" name="Google Shape;600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3" name="Google Shape;603;p37"/>
          <p:cNvSpPr txBox="1">
            <a:spLocks noGrp="1"/>
          </p:cNvSpPr>
          <p:nvPr>
            <p:ph type="title"/>
          </p:nvPr>
        </p:nvSpPr>
        <p:spPr>
          <a:xfrm>
            <a:off x="948599" y="1893800"/>
            <a:ext cx="7588497" cy="2441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</a:t>
            </a:r>
            <a:r>
              <a:rPr lang="en" dirty="0"/>
              <a:t>DALJNE_IMPLEMENTACIJE</a:t>
            </a:r>
          </a:p>
        </p:txBody>
      </p:sp>
      <p:sp>
        <p:nvSpPr>
          <p:cNvPr id="604" name="Google Shape;604;p37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/02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606" name="Google Shape;606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7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47" name="Google Shape;647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21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" grpId="0"/>
      <p:bldP spid="6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2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37" name="Google Shape;737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2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40" name="Google Shape;740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42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43" name="Google Shape;743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5" name="Google Shape;745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46" name="Google Shape;746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47" name="Google Shape;747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0" name="Google Shape;750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51" name="Google Shape;751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" name="Google Shape;752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53" name="Google Shape;753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4" name="Google Shape;754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55" name="Google Shape;755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57" name="Google Shape;757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58" name="Google Shape;758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1" name="Google Shape;761;p42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0288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&lt;</a:t>
            </a:r>
            <a:r>
              <a:rPr lang="en" dirty="0"/>
              <a:t>BUDUČI RAZVOJ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&gt;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62" name="Google Shape;762;p42"/>
          <p:cNvSpPr txBox="1">
            <a:spLocks noGrp="1"/>
          </p:cNvSpPr>
          <p:nvPr>
            <p:ph type="title"/>
          </p:nvPr>
        </p:nvSpPr>
        <p:spPr>
          <a:xfrm>
            <a:off x="893782" y="2665174"/>
            <a:ext cx="2320543" cy="474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</a:t>
            </a:r>
            <a:r>
              <a:rPr lang="en" dirty="0" err="1">
                <a:solidFill>
                  <a:srgbClr val="FF0000"/>
                </a:solidFill>
              </a:rPr>
              <a:t>R</a:t>
            </a:r>
            <a:r>
              <a:rPr lang="en" dirty="0" err="1">
                <a:solidFill>
                  <a:schemeClr val="bg1"/>
                </a:solidFill>
              </a:rPr>
              <a:t>ealizacija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programa</a:t>
            </a:r>
            <a:r>
              <a:rPr lang="en" dirty="0">
                <a:solidFill>
                  <a:schemeClr val="bg1"/>
                </a:solidFill>
              </a:rPr>
              <a:t> bez bounding box-a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63" name="Google Shape;763;p42"/>
          <p:cNvSpPr txBox="1">
            <a:spLocks noGrp="1"/>
          </p:cNvSpPr>
          <p:nvPr>
            <p:ph type="subTitle" idx="1"/>
          </p:nvPr>
        </p:nvSpPr>
        <p:spPr>
          <a:xfrm>
            <a:off x="965954" y="3406385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" sz="1200" dirty="0" err="1"/>
              <a:t>Predikcija</a:t>
            </a:r>
            <a:r>
              <a:rPr lang="en" sz="1200" dirty="0"/>
              <a:t> </a:t>
            </a:r>
            <a:r>
              <a:rPr lang="en" sz="1200" dirty="0" err="1"/>
              <a:t>uz</a:t>
            </a:r>
            <a:r>
              <a:rPr lang="en" sz="1200" dirty="0"/>
              <a:t> </a:t>
            </a:r>
            <a:r>
              <a:rPr lang="en" sz="1200" dirty="0" err="1"/>
              <a:t>stvarno</a:t>
            </a:r>
            <a:r>
              <a:rPr lang="en" sz="1200" dirty="0"/>
              <a:t> </a:t>
            </a:r>
            <a:r>
              <a:rPr lang="en" sz="1200" dirty="0" err="1"/>
              <a:t>pračenje</a:t>
            </a:r>
            <a:endParaRPr lang="en" sz="1200" dirty="0"/>
          </a:p>
          <a:p>
            <a:pPr marL="171450" indent="-171450">
              <a:buFont typeface="Arial"/>
              <a:buChar char="•"/>
            </a:pPr>
            <a:r>
              <a:rPr lang="en" sz="1200" dirty="0" err="1"/>
              <a:t>Poboljšanje</a:t>
            </a:r>
            <a:r>
              <a:rPr lang="en" sz="1200" dirty="0"/>
              <a:t> train </a:t>
            </a:r>
            <a:r>
              <a:rPr lang="en-GB" sz="1200" dirty="0"/>
              <a:t>I</a:t>
            </a:r>
            <a:r>
              <a:rPr lang="en" sz="1200" dirty="0"/>
              <a:t> test ds-a</a:t>
            </a:r>
          </a:p>
        </p:txBody>
      </p:sp>
      <p:sp>
        <p:nvSpPr>
          <p:cNvPr id="764" name="Google Shape;764;p42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411523" cy="474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</a:t>
            </a:r>
            <a:r>
              <a:rPr lang="en" dirty="0" err="1">
                <a:solidFill>
                  <a:srgbClr val="92D050"/>
                </a:solidFill>
              </a:rPr>
              <a:t>P</a:t>
            </a:r>
            <a:r>
              <a:rPr lang="en" dirty="0" err="1">
                <a:solidFill>
                  <a:schemeClr val="bg1"/>
                </a:solidFill>
              </a:rPr>
              <a:t>okušaj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implementacije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boljih</a:t>
            </a:r>
            <a:r>
              <a:rPr lang="en" dirty="0">
                <a:solidFill>
                  <a:schemeClr val="bg1"/>
                </a:solidFill>
              </a:rPr>
              <a:t> NN-a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65" name="Google Shape;765;p42"/>
          <p:cNvSpPr txBox="1">
            <a:spLocks noGrp="1"/>
          </p:cNvSpPr>
          <p:nvPr>
            <p:ph type="subTitle" idx="3"/>
          </p:nvPr>
        </p:nvSpPr>
        <p:spPr>
          <a:xfrm>
            <a:off x="3483900" y="3406378"/>
            <a:ext cx="2176200" cy="1075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" sz="1200" dirty="0" err="1">
                <a:hlinkClick r:id="rId3"/>
              </a:rPr>
              <a:t>MediaPipe</a:t>
            </a:r>
            <a:endParaRPr lang="en" sz="1200" dirty="0"/>
          </a:p>
          <a:p>
            <a:pPr marL="171450" indent="-171450">
              <a:buFont typeface="Arial"/>
              <a:buChar char="•"/>
            </a:pPr>
            <a:r>
              <a:rPr lang="en" sz="1200" dirty="0"/>
              <a:t>LSTM</a:t>
            </a:r>
          </a:p>
          <a:p>
            <a:pPr marL="171450" indent="-171450">
              <a:buFont typeface="Arial"/>
              <a:buChar char="•"/>
            </a:pPr>
            <a:r>
              <a:rPr lang="en" sz="1200" dirty="0" err="1"/>
              <a:t>Kombinacija</a:t>
            </a:r>
            <a:r>
              <a:rPr lang="en" sz="1200" dirty="0"/>
              <a:t> NN-a</a:t>
            </a:r>
            <a:endParaRPr lang="en-US" sz="1200" dirty="0" err="1"/>
          </a:p>
        </p:txBody>
      </p:sp>
      <p:sp>
        <p:nvSpPr>
          <p:cNvPr id="766" name="Google Shape;766;p42"/>
          <p:cNvSpPr txBox="1">
            <a:spLocks noGrp="1"/>
          </p:cNvSpPr>
          <p:nvPr>
            <p:ph type="title" idx="4"/>
          </p:nvPr>
        </p:nvSpPr>
        <p:spPr>
          <a:xfrm>
            <a:off x="6071355" y="265241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</a:t>
            </a:r>
            <a:r>
              <a:rPr lang="en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</a:t>
            </a:r>
            <a:r>
              <a:rPr lang="en" dirty="0" err="1">
                <a:solidFill>
                  <a:schemeClr val="bg1"/>
                </a:solidFill>
              </a:rPr>
              <a:t>adogradnja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prethodnih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programa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67" name="Google Shape;767;p42"/>
          <p:cNvSpPr txBox="1">
            <a:spLocks noGrp="1"/>
          </p:cNvSpPr>
          <p:nvPr>
            <p:ph type="subTitle" idx="5"/>
          </p:nvPr>
        </p:nvSpPr>
        <p:spPr>
          <a:xfrm>
            <a:off x="6071355" y="3406402"/>
            <a:ext cx="2176200" cy="12534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hr" sz="1200" dirty="0">
                <a:hlinkClick r:id="rId4"/>
              </a:rPr>
              <a:t>Uvesti nove promjene</a:t>
            </a:r>
            <a:endParaRPr lang="hr" sz="1200" dirty="0"/>
          </a:p>
          <a:p>
            <a:pPr marL="171450" indent="-171450">
              <a:buFont typeface="Arial"/>
              <a:buChar char="•"/>
            </a:pPr>
            <a:r>
              <a:rPr lang="hr" sz="1200" dirty="0"/>
              <a:t>Optimizirati kod</a:t>
            </a:r>
          </a:p>
          <a:p>
            <a:pPr marL="171450" indent="-171450">
              <a:buFont typeface="Arial"/>
              <a:buChar char="•"/>
            </a:pPr>
            <a:r>
              <a:rPr lang="hr" sz="1200" dirty="0"/>
              <a:t>Implementacija: </a:t>
            </a:r>
            <a:r>
              <a:rPr lang="hr" sz="1200" i="1" dirty="0"/>
              <a:t>Autocorrect</a:t>
            </a:r>
            <a:br>
              <a:rPr lang="en-US" sz="1200" i="1" dirty="0"/>
            </a:br>
            <a:endParaRPr lang="hr" sz="1200" i="1" dirty="0"/>
          </a:p>
        </p:txBody>
      </p:sp>
      <p:grpSp>
        <p:nvGrpSpPr>
          <p:cNvPr id="768" name="Google Shape;768;p42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769" name="Google Shape;769;p42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2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783" name="Google Shape;783;p42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2"/>
          <p:cNvGrpSpPr/>
          <p:nvPr/>
        </p:nvGrpSpPr>
        <p:grpSpPr>
          <a:xfrm>
            <a:off x="1130288" y="1832203"/>
            <a:ext cx="408999" cy="350681"/>
            <a:chOff x="3159447" y="1439568"/>
            <a:chExt cx="385957" cy="330924"/>
          </a:xfrm>
        </p:grpSpPr>
        <p:sp>
          <p:nvSpPr>
            <p:cNvPr id="794" name="Google Shape;794;p42"/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42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17" name="Google Shape;817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486;p32">
            <a:extLst>
              <a:ext uri="{FF2B5EF4-FFF2-40B4-BE49-F238E27FC236}">
                <a16:creationId xmlns:a16="http://schemas.microsoft.com/office/drawing/2014/main" id="{6FAF8E40-DA9E-C864-CF3C-5480D9C246D0}"/>
              </a:ext>
            </a:extLst>
          </p:cNvPr>
          <p:cNvGrpSpPr/>
          <p:nvPr/>
        </p:nvGrpSpPr>
        <p:grpSpPr>
          <a:xfrm>
            <a:off x="7816958" y="750309"/>
            <a:ext cx="604800" cy="147600"/>
            <a:chOff x="7688649" y="828750"/>
            <a:chExt cx="604800" cy="147600"/>
          </a:xfrm>
        </p:grpSpPr>
        <p:sp>
          <p:nvSpPr>
            <p:cNvPr id="5" name="Google Shape;487;p32">
              <a:extLst>
                <a:ext uri="{FF2B5EF4-FFF2-40B4-BE49-F238E27FC236}">
                  <a16:creationId xmlns:a16="http://schemas.microsoft.com/office/drawing/2014/main" id="{626D43F2-DBC0-1F41-77E1-1B8B27ECE3C1}"/>
                </a:ext>
              </a:extLst>
            </p:cNvPr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88;p32">
              <a:extLst>
                <a:ext uri="{FF2B5EF4-FFF2-40B4-BE49-F238E27FC236}">
                  <a16:creationId xmlns:a16="http://schemas.microsoft.com/office/drawing/2014/main" id="{F5645853-396E-7632-C438-F9FF169882DA}"/>
                </a:ext>
              </a:extLst>
            </p:cNvPr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9;p32">
              <a:extLst>
                <a:ext uri="{FF2B5EF4-FFF2-40B4-BE49-F238E27FC236}">
                  <a16:creationId xmlns:a16="http://schemas.microsoft.com/office/drawing/2014/main" id="{4F612C46-720A-76FE-ACD0-6CB1AB05C8F1}"/>
                </a:ext>
              </a:extLst>
            </p:cNvPr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Autocorrect Feature using NLP in Python | What is Autocorrect">
            <a:extLst>
              <a:ext uri="{FF2B5EF4-FFF2-40B4-BE49-F238E27FC236}">
                <a16:creationId xmlns:a16="http://schemas.microsoft.com/office/drawing/2014/main" id="{69EF4BF3-6F43-1BA3-0A63-81233136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176" y="3369807"/>
            <a:ext cx="1781004" cy="118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/>
      <p:bldP spid="763" grpId="0"/>
      <p:bldP spid="764" grpId="0"/>
      <p:bldP spid="765" grpId="0"/>
      <p:bldP spid="766" grpId="0"/>
      <p:bldP spid="7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08" name="Google Shape;1008;p5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09" name="Google Shape;1009;p5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5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1" name="Google Shape;1011;p5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2" name="Google Shape;1012;p5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13" name="Google Shape;1013;p5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4" name="Google Shape;1014;p5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15" name="Google Shape;1015;p5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6" name="Google Shape;1016;p5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17" name="Google Shape;1017;p5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8" name="Google Shape;1018;p5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19" name="Google Shape;1019;p5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20" name="Google Shape;1020;p5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3" name="Google Shape;1023;p52"/>
          <p:cNvSpPr txBox="1">
            <a:spLocks noGrp="1"/>
          </p:cNvSpPr>
          <p:nvPr>
            <p:ph type="title"/>
          </p:nvPr>
        </p:nvSpPr>
        <p:spPr>
          <a:xfrm>
            <a:off x="733081" y="838708"/>
            <a:ext cx="7694893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" dirty="0"/>
              <a:t>ZAKLJUČAK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025" name="Google Shape;1025;p52"/>
          <p:cNvGrpSpPr/>
          <p:nvPr/>
        </p:nvGrpSpPr>
        <p:grpSpPr>
          <a:xfrm>
            <a:off x="3569469" y="2412337"/>
            <a:ext cx="2022178" cy="1828345"/>
            <a:chOff x="6792900" y="1385785"/>
            <a:chExt cx="879178" cy="692069"/>
          </a:xfrm>
        </p:grpSpPr>
        <p:sp>
          <p:nvSpPr>
            <p:cNvPr id="1026" name="Google Shape;1026;p52"/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  PITANJA 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6853881" y="1514031"/>
              <a:ext cx="41629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" name="Google Shape;1034;p5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5"/>
          <p:cNvSpPr txBox="1">
            <a:spLocks noGrp="1"/>
          </p:cNvSpPr>
          <p:nvPr>
            <p:ph type="title" idx="2"/>
          </p:nvPr>
        </p:nvSpPr>
        <p:spPr>
          <a:xfrm>
            <a:off x="4420893" y="122965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/01</a:t>
            </a:r>
            <a:endParaRPr dirty="0"/>
          </a:p>
        </p:txBody>
      </p:sp>
      <p:sp>
        <p:nvSpPr>
          <p:cNvPr id="537" name="Google Shape;537;p35"/>
          <p:cNvSpPr txBox="1">
            <a:spLocks noGrp="1"/>
          </p:cNvSpPr>
          <p:nvPr>
            <p:ph type="subTitle" idx="1"/>
          </p:nvPr>
        </p:nvSpPr>
        <p:spPr>
          <a:xfrm>
            <a:off x="1348256" y="2099593"/>
            <a:ext cx="323999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r-HR" dirty="0" err="1"/>
              <a:t>Dataset</a:t>
            </a:r>
            <a:r>
              <a:rPr lang="hr-HR" dirty="0"/>
              <a:t>: SIGN LANGUAGE MNIST</a:t>
            </a:r>
            <a:br>
              <a:rPr lang="hr-HR" dirty="0"/>
            </a:br>
            <a:r>
              <a:rPr lang="hr-HR" dirty="0"/>
              <a:t>Arhitektura projekta</a:t>
            </a:r>
          </a:p>
          <a:p>
            <a:pPr marL="0" indent="0"/>
            <a:r>
              <a:rPr lang="hr-HR" dirty="0"/>
              <a:t>Neuronska mreža ( CNN )</a:t>
            </a:r>
          </a:p>
          <a:p>
            <a:pPr marL="0" indent="0"/>
            <a:r>
              <a:rPr lang="hr-HR" dirty="0"/>
              <a:t>Problemi programa</a:t>
            </a:r>
          </a:p>
          <a:p>
            <a:pPr marL="0" indent="0"/>
            <a:endParaRPr lang="en" dirty="0"/>
          </a:p>
        </p:txBody>
      </p:sp>
      <p:sp>
        <p:nvSpPr>
          <p:cNvPr id="541" name="Google Shape;541;p35"/>
          <p:cNvSpPr txBox="1">
            <a:spLocks noGrp="1"/>
          </p:cNvSpPr>
          <p:nvPr>
            <p:ph type="title" idx="6"/>
          </p:nvPr>
        </p:nvSpPr>
        <p:spPr>
          <a:xfrm>
            <a:off x="5093865" y="1243591"/>
            <a:ext cx="3188257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/REALIZACIJA</a:t>
            </a:r>
          </a:p>
        </p:txBody>
      </p:sp>
      <p:sp>
        <p:nvSpPr>
          <p:cNvPr id="543" name="Google Shape;543;p35"/>
          <p:cNvSpPr txBox="1">
            <a:spLocks noGrp="1"/>
          </p:cNvSpPr>
          <p:nvPr>
            <p:ph type="subTitle" idx="8"/>
          </p:nvPr>
        </p:nvSpPr>
        <p:spPr>
          <a:xfrm>
            <a:off x="4955640" y="1792953"/>
            <a:ext cx="3282941" cy="1069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Uspješno</a:t>
            </a:r>
            <a:r>
              <a:rPr lang="en" dirty="0"/>
              <a:t> </a:t>
            </a:r>
            <a:r>
              <a:rPr lang="en" dirty="0" err="1"/>
              <a:t>prepoznavanje</a:t>
            </a:r>
            <a:r>
              <a:rPr lang="en" dirty="0"/>
              <a:t> </a:t>
            </a:r>
            <a:r>
              <a:rPr lang="en" dirty="0" err="1"/>
              <a:t>geste</a:t>
            </a:r>
            <a:r>
              <a:rPr lang="en" dirty="0"/>
              <a:t>.</a:t>
            </a:r>
            <a:br>
              <a:rPr lang="en" dirty="0"/>
            </a:br>
            <a:r>
              <a:rPr lang="en" dirty="0" err="1"/>
              <a:t>Problemi</a:t>
            </a:r>
            <a:r>
              <a:rPr lang="en" dirty="0"/>
              <a:t> </a:t>
            </a:r>
            <a:r>
              <a:rPr lang="en" dirty="0" err="1"/>
              <a:t>pri</a:t>
            </a:r>
            <a:r>
              <a:rPr lang="en" dirty="0"/>
              <a:t> </a:t>
            </a:r>
            <a:r>
              <a:rPr lang="en" dirty="0" err="1"/>
              <a:t>prepoznavanju</a:t>
            </a:r>
            <a:r>
              <a:rPr lang="en" dirty="0"/>
              <a:t> </a:t>
            </a:r>
            <a:r>
              <a:rPr lang="en" dirty="0" err="1"/>
              <a:t>geste</a:t>
            </a:r>
            <a:r>
              <a:rPr lang="en" dirty="0"/>
              <a:t>.</a:t>
            </a:r>
          </a:p>
        </p:txBody>
      </p:sp>
      <p:sp>
        <p:nvSpPr>
          <p:cNvPr id="544" name="Google Shape;544;p35"/>
          <p:cNvSpPr txBox="1">
            <a:spLocks noGrp="1"/>
          </p:cNvSpPr>
          <p:nvPr>
            <p:ph type="title" idx="9"/>
          </p:nvPr>
        </p:nvSpPr>
        <p:spPr>
          <a:xfrm>
            <a:off x="1348256" y="3159246"/>
            <a:ext cx="3328437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/DALJNE_IMPLEMENTACIJE</a:t>
            </a:r>
            <a:endParaRPr dirty="0"/>
          </a:p>
        </p:txBody>
      </p:sp>
      <p:sp>
        <p:nvSpPr>
          <p:cNvPr id="545" name="Google Shape;545;p35"/>
          <p:cNvSpPr txBox="1">
            <a:spLocks noGrp="1"/>
          </p:cNvSpPr>
          <p:nvPr>
            <p:ph type="title" idx="13"/>
          </p:nvPr>
        </p:nvSpPr>
        <p:spPr>
          <a:xfrm>
            <a:off x="718041" y="3159246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/02</a:t>
            </a:r>
            <a:endParaRPr dirty="0"/>
          </a:p>
        </p:txBody>
      </p:sp>
      <p:sp>
        <p:nvSpPr>
          <p:cNvPr id="546" name="Google Shape;546;p35"/>
          <p:cNvSpPr txBox="1">
            <a:spLocks noGrp="1"/>
          </p:cNvSpPr>
          <p:nvPr>
            <p:ph type="subTitle" idx="14"/>
          </p:nvPr>
        </p:nvSpPr>
        <p:spPr>
          <a:xfrm>
            <a:off x="1114161" y="3447219"/>
            <a:ext cx="3708179" cy="1238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Implementacija</a:t>
            </a:r>
            <a:r>
              <a:rPr lang="en" dirty="0"/>
              <a:t> </a:t>
            </a:r>
            <a:r>
              <a:rPr lang="en" dirty="0" err="1"/>
              <a:t>dodatnih</a:t>
            </a:r>
            <a:r>
              <a:rPr lang="en" dirty="0"/>
              <a:t> </a:t>
            </a:r>
            <a:r>
              <a:rPr lang="en" dirty="0" err="1"/>
              <a:t>funkcija</a:t>
            </a:r>
            <a:r>
              <a:rPr lang="en" dirty="0"/>
              <a:t>.</a:t>
            </a:r>
            <a:br>
              <a:rPr lang="en" dirty="0"/>
            </a:br>
            <a:r>
              <a:rPr lang="en" dirty="0" err="1"/>
              <a:t>Dodatne</a:t>
            </a:r>
            <a:r>
              <a:rPr lang="en" dirty="0"/>
              <a:t> </a:t>
            </a:r>
            <a:r>
              <a:rPr lang="en" dirty="0" err="1"/>
              <a:t>kalibracije</a:t>
            </a:r>
            <a:r>
              <a:rPr lang="en" dirty="0"/>
              <a:t> data set-a.</a:t>
            </a:r>
          </a:p>
        </p:txBody>
      </p:sp>
      <p:sp>
        <p:nvSpPr>
          <p:cNvPr id="547" name="Google Shape;547;p35"/>
          <p:cNvSpPr txBox="1">
            <a:spLocks noGrp="1"/>
          </p:cNvSpPr>
          <p:nvPr>
            <p:ph type="title" idx="15"/>
          </p:nvPr>
        </p:nvSpPr>
        <p:spPr>
          <a:xfrm>
            <a:off x="720000" y="4651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/SADRŽAJ</a:t>
            </a:r>
            <a:endParaRPr dirty="0"/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64" name="Google Shape;564;p35"/>
          <p:cNvCxnSpPr/>
          <p:nvPr/>
        </p:nvCxnSpPr>
        <p:spPr>
          <a:xfrm>
            <a:off x="9039820" y="241834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5" name="Google Shape;565;p35"/>
          <p:cNvSpPr/>
          <p:nvPr/>
        </p:nvSpPr>
        <p:spPr>
          <a:xfrm>
            <a:off x="904540" y="2251929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7" name="Google Shape;567;p35"/>
          <p:cNvSpPr/>
          <p:nvPr/>
        </p:nvSpPr>
        <p:spPr>
          <a:xfrm>
            <a:off x="4766167" y="218053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8" name="Google Shape;568;p35"/>
          <p:cNvSpPr/>
          <p:nvPr/>
        </p:nvSpPr>
        <p:spPr>
          <a:xfrm>
            <a:off x="942701" y="3914737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9" name="Google Shape;569;p35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536;p35">
            <a:extLst>
              <a:ext uri="{FF2B5EF4-FFF2-40B4-BE49-F238E27FC236}">
                <a16:creationId xmlns:a16="http://schemas.microsoft.com/office/drawing/2014/main" id="{23CFF0C7-742F-E503-C583-D74EE096C2B1}"/>
              </a:ext>
            </a:extLst>
          </p:cNvPr>
          <p:cNvSpPr txBox="1">
            <a:spLocks/>
          </p:cNvSpPr>
          <p:nvPr/>
        </p:nvSpPr>
        <p:spPr>
          <a:xfrm>
            <a:off x="718041" y="1296317"/>
            <a:ext cx="8364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rgbClr val="92D050"/>
                </a:solidFill>
              </a:rPr>
              <a:t>/00</a:t>
            </a:r>
          </a:p>
        </p:txBody>
      </p:sp>
      <p:sp>
        <p:nvSpPr>
          <p:cNvPr id="9" name="Google Shape;535;p35">
            <a:extLst>
              <a:ext uri="{FF2B5EF4-FFF2-40B4-BE49-F238E27FC236}">
                <a16:creationId xmlns:a16="http://schemas.microsoft.com/office/drawing/2014/main" id="{24656CB0-1D42-306A-EC47-3022C3CFD390}"/>
              </a:ext>
            </a:extLst>
          </p:cNvPr>
          <p:cNvSpPr txBox="1">
            <a:spLocks/>
          </p:cNvSpPr>
          <p:nvPr/>
        </p:nvSpPr>
        <p:spPr>
          <a:xfrm>
            <a:off x="1391013" y="1310257"/>
            <a:ext cx="2746154" cy="49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/OPIS_ZADATKA</a:t>
            </a:r>
          </a:p>
        </p:txBody>
      </p:sp>
      <p:grpSp>
        <p:nvGrpSpPr>
          <p:cNvPr id="6" name="Google Shape;486;p32">
            <a:extLst>
              <a:ext uri="{FF2B5EF4-FFF2-40B4-BE49-F238E27FC236}">
                <a16:creationId xmlns:a16="http://schemas.microsoft.com/office/drawing/2014/main" id="{31E42C25-9F7C-D8CB-EC59-7F3893CCC2D7}"/>
              </a:ext>
            </a:extLst>
          </p:cNvPr>
          <p:cNvGrpSpPr/>
          <p:nvPr/>
        </p:nvGrpSpPr>
        <p:grpSpPr>
          <a:xfrm>
            <a:off x="7796787" y="743585"/>
            <a:ext cx="604800" cy="147600"/>
            <a:chOff x="7688649" y="828750"/>
            <a:chExt cx="604800" cy="147600"/>
          </a:xfrm>
        </p:grpSpPr>
        <p:sp>
          <p:nvSpPr>
            <p:cNvPr id="3" name="Google Shape;487;p32">
              <a:extLst>
                <a:ext uri="{FF2B5EF4-FFF2-40B4-BE49-F238E27FC236}">
                  <a16:creationId xmlns:a16="http://schemas.microsoft.com/office/drawing/2014/main" id="{6C92348D-2D3B-B49C-53A6-51A0E2BBC5CD}"/>
                </a:ext>
              </a:extLst>
            </p:cNvPr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88;p32">
              <a:extLst>
                <a:ext uri="{FF2B5EF4-FFF2-40B4-BE49-F238E27FC236}">
                  <a16:creationId xmlns:a16="http://schemas.microsoft.com/office/drawing/2014/main" id="{819A330C-BE72-2057-4FE4-A7C0A31ECBAE}"/>
                </a:ext>
              </a:extLst>
            </p:cNvPr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89;p32">
              <a:extLst>
                <a:ext uri="{FF2B5EF4-FFF2-40B4-BE49-F238E27FC236}">
                  <a16:creationId xmlns:a16="http://schemas.microsoft.com/office/drawing/2014/main" id="{2FB541CE-F0C8-B19F-4530-507576FA371A}"/>
                </a:ext>
              </a:extLst>
            </p:cNvPr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" grpId="0"/>
      <p:bldP spid="537" grpId="0" build="p"/>
      <p:bldP spid="541" grpId="0"/>
      <p:bldP spid="543" grpId="0" build="p"/>
      <p:bldP spid="544" grpId="0"/>
      <p:bldP spid="545" grpId="0"/>
      <p:bldP spid="546" grpId="0" build="p"/>
      <p:bldP spid="547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89" name="Google Shape;589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2" name="Google Shape;592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93" name="Google Shape;593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95" name="Google Shape;595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6" name="Google Shape;596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7" name="Google Shape;597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9" name="Google Shape;599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00" name="Google Shape;600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3" name="Google Shape;603;p37"/>
          <p:cNvSpPr txBox="1">
            <a:spLocks noGrp="1"/>
          </p:cNvSpPr>
          <p:nvPr>
            <p:ph type="title"/>
          </p:nvPr>
        </p:nvSpPr>
        <p:spPr>
          <a:xfrm>
            <a:off x="948600" y="2189314"/>
            <a:ext cx="443185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</a:t>
            </a:r>
            <a:r>
              <a:rPr lang="en-US" dirty="0"/>
              <a:t>OPIS_ZADATKA</a:t>
            </a:r>
            <a:br>
              <a:rPr lang="en-US" dirty="0"/>
            </a:br>
            <a:endParaRPr lang="en" dirty="0"/>
          </a:p>
        </p:txBody>
      </p:sp>
      <p:sp>
        <p:nvSpPr>
          <p:cNvPr id="604" name="Google Shape;604;p37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D050"/>
                </a:solidFill>
              </a:rPr>
              <a:t>/00</a:t>
            </a:r>
            <a:endParaRPr>
              <a:solidFill>
                <a:srgbClr val="92D050"/>
              </a:solidFill>
            </a:endParaRPr>
          </a:p>
        </p:txBody>
      </p:sp>
      <p:sp>
        <p:nvSpPr>
          <p:cNvPr id="606" name="Google Shape;606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7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08" name="Google Shape;608;p37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609" name="Google Shape;609;p3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3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15" name="Google Shape;615;p3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8" name="Google Shape;618;p3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19" name="Google Shape;619;p3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2" name="Google Shape;622;p37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23" name="Google Shape;623;p37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24" name="Google Shape;624;p37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" name="Google Shape;633;p37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34" name="Google Shape;634;p37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8" name="Google Shape;638;p3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39" name="Google Shape;639;p3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" name="Google Shape;640;p3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41" name="Google Shape;641;p3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3" name="Google Shape;643;p3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44" name="Google Shape;644;p3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7" name="Google Shape;647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" grpId="0"/>
      <p:bldP spid="6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0" name="Google Shape;510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33"/>
          <p:cNvCxnSpPr/>
          <p:nvPr/>
        </p:nvCxnSpPr>
        <p:spPr>
          <a:xfrm>
            <a:off x="7314663" y="38897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2" name="Google Shape;522;p33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8" name="Google Shape;480;p32">
            <a:extLst>
              <a:ext uri="{FF2B5EF4-FFF2-40B4-BE49-F238E27FC236}">
                <a16:creationId xmlns:a16="http://schemas.microsoft.com/office/drawing/2014/main" id="{28CDB98E-FA1C-CFB8-13CF-03305EB57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554" y="1862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3200" dirty="0"/>
              <a:t>ZADATAK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5" name="Picture 1" descr="page24image2889429424">
            <a:extLst>
              <a:ext uri="{FF2B5EF4-FFF2-40B4-BE49-F238E27FC236}">
                <a16:creationId xmlns:a16="http://schemas.microsoft.com/office/drawing/2014/main" id="{5EA13AEC-A9B2-B44E-340F-C386F5096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66" y="1422400"/>
            <a:ext cx="32131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3;p42">
            <a:extLst>
              <a:ext uri="{FF2B5EF4-FFF2-40B4-BE49-F238E27FC236}">
                <a16:creationId xmlns:a16="http://schemas.microsoft.com/office/drawing/2014/main" id="{A1D2C922-A7C7-8ECE-80B5-E25AA371A0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17299" y="1826763"/>
            <a:ext cx="4082736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GB" sz="1200" dirty="0">
                <a:hlinkClick r:id="rId5"/>
              </a:rPr>
              <a:t>Hand Gesture Recognition </a:t>
            </a:r>
            <a:r>
              <a:rPr lang="en" sz="1200" dirty="0">
                <a:hlinkClick r:id="rId5"/>
              </a:rPr>
              <a:t>dataset</a:t>
            </a:r>
            <a:endParaRPr lang="en" sz="1200" dirty="0"/>
          </a:p>
          <a:p>
            <a:pPr marL="171450" indent="-171450">
              <a:buFont typeface="Arial"/>
              <a:buChar char="•"/>
            </a:pPr>
            <a:r>
              <a:rPr lang="en" sz="1200" dirty="0" err="1"/>
              <a:t>Upotreba</a:t>
            </a:r>
            <a:r>
              <a:rPr lang="en" sz="1200" dirty="0"/>
              <a:t> MNIST Sign Language data set-a</a:t>
            </a:r>
          </a:p>
          <a:p>
            <a:pPr marL="171450" indent="-171450">
              <a:buFont typeface="Arial"/>
              <a:buChar char="•"/>
            </a:pPr>
            <a:r>
              <a:rPr lang="en" sz="1200" dirty="0" err="1"/>
              <a:t>Prepoznati</a:t>
            </a:r>
            <a:r>
              <a:rPr lang="en" sz="1200" dirty="0"/>
              <a:t> </a:t>
            </a:r>
            <a:r>
              <a:rPr lang="en" sz="1200" dirty="0" err="1"/>
              <a:t>gestu</a:t>
            </a:r>
            <a:r>
              <a:rPr lang="en" sz="1200" dirty="0"/>
              <a:t> </a:t>
            </a:r>
            <a:r>
              <a:rPr lang="en" sz="1200" dirty="0" err="1"/>
              <a:t>koju</a:t>
            </a:r>
            <a:r>
              <a:rPr lang="en" sz="1200" dirty="0"/>
              <a:t> je </a:t>
            </a:r>
            <a:r>
              <a:rPr lang="en" sz="1200" dirty="0" err="1"/>
              <a:t>korisnik</a:t>
            </a:r>
            <a:r>
              <a:rPr lang="en" sz="1200" dirty="0"/>
              <a:t> </a:t>
            </a:r>
            <a:r>
              <a:rPr lang="en" sz="1200" dirty="0" err="1"/>
              <a:t>snimio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65840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0" name="Google Shape;510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33"/>
          <p:cNvCxnSpPr/>
          <p:nvPr/>
        </p:nvCxnSpPr>
        <p:spPr>
          <a:xfrm>
            <a:off x="7314663" y="38897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2" name="Google Shape;522;p33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8" name="Google Shape;480;p32">
            <a:extLst>
              <a:ext uri="{FF2B5EF4-FFF2-40B4-BE49-F238E27FC236}">
                <a16:creationId xmlns:a16="http://schemas.microsoft.com/office/drawing/2014/main" id="{28CDB98E-FA1C-CFB8-13CF-03305EB57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554" y="1862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3200" dirty="0"/>
              <a:t>VIŠE O DATA SET-U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Google Shape;763;p42">
            <a:extLst>
              <a:ext uri="{FF2B5EF4-FFF2-40B4-BE49-F238E27FC236}">
                <a16:creationId xmlns:a16="http://schemas.microsoft.com/office/drawing/2014/main" id="{A1D2C922-A7C7-8ECE-80B5-E25AA371A0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89493" y="1980229"/>
            <a:ext cx="2702815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hr-HR" sz="1200" dirty="0"/>
              <a:t>24 gestikulacije</a:t>
            </a:r>
          </a:p>
          <a:p>
            <a:pPr marL="171450" indent="-171450">
              <a:buFont typeface="Arial"/>
              <a:buChar char="•"/>
            </a:pPr>
            <a:r>
              <a:rPr lang="hr-HR" sz="1200" dirty="0"/>
              <a:t>Izbacivanje problematičnih </a:t>
            </a:r>
            <a:br>
              <a:rPr lang="hr-HR" sz="1200" dirty="0"/>
            </a:br>
            <a:r>
              <a:rPr lang="hr-HR" sz="1200" dirty="0"/>
              <a:t>gestikulacija</a:t>
            </a:r>
            <a:endParaRPr lang="en" sz="1200" dirty="0"/>
          </a:p>
        </p:txBody>
      </p:sp>
      <p:pic>
        <p:nvPicPr>
          <p:cNvPr id="3076" name="Picture 4" descr="Sign Language Hands Images | Free Vectors, Stock Photos &amp; PSD">
            <a:extLst>
              <a:ext uri="{FF2B5EF4-FFF2-40B4-BE49-F238E27FC236}">
                <a16:creationId xmlns:a16="http://schemas.microsoft.com/office/drawing/2014/main" id="{7997F9D3-9276-9C7E-A8EF-6789B2CB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77" y="758914"/>
            <a:ext cx="3864619" cy="386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FDC132D8-5661-7EA2-0791-E550C177AAE8}"/>
              </a:ext>
            </a:extLst>
          </p:cNvPr>
          <p:cNvSpPr/>
          <p:nvPr/>
        </p:nvSpPr>
        <p:spPr>
          <a:xfrm>
            <a:off x="2776796" y="1983465"/>
            <a:ext cx="581890" cy="58828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>
              <a:solidFill>
                <a:schemeClr val="tx1"/>
              </a:solidFill>
            </a:endParaRPr>
          </a:p>
        </p:txBody>
      </p:sp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95AF30DA-5098-6B9C-5188-9B2DA1F5B8FD}"/>
              </a:ext>
            </a:extLst>
          </p:cNvPr>
          <p:cNvSpPr/>
          <p:nvPr/>
        </p:nvSpPr>
        <p:spPr>
          <a:xfrm>
            <a:off x="4568745" y="3503444"/>
            <a:ext cx="581890" cy="58828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9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0" name="Google Shape;510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33"/>
          <p:cNvCxnSpPr/>
          <p:nvPr/>
        </p:nvCxnSpPr>
        <p:spPr>
          <a:xfrm>
            <a:off x="7314663" y="38897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2" name="Google Shape;522;p33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8" name="Google Shape;480;p32">
            <a:extLst>
              <a:ext uri="{FF2B5EF4-FFF2-40B4-BE49-F238E27FC236}">
                <a16:creationId xmlns:a16="http://schemas.microsoft.com/office/drawing/2014/main" id="{28CDB98E-FA1C-CFB8-13CF-03305EB57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554" y="1862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3200" dirty="0"/>
              <a:t>OČEKIVANI REZULTAT PROGRAMA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22" name="Picture 2" descr="Simple Hand Gesture Recognition Code - Hand tracking - Mediapipe · GitHub">
            <a:extLst>
              <a:ext uri="{FF2B5EF4-FFF2-40B4-BE49-F238E27FC236}">
                <a16:creationId xmlns:a16="http://schemas.microsoft.com/office/drawing/2014/main" id="{A516B40B-9B22-C2DA-1DA3-22256B9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11" y="918926"/>
            <a:ext cx="3875009" cy="318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ace-based hand gesture recognition for HCI applications [25]. a Face... |  Download Scientific Diagram">
            <a:extLst>
              <a:ext uri="{FF2B5EF4-FFF2-40B4-BE49-F238E27FC236}">
                <a16:creationId xmlns:a16="http://schemas.microsoft.com/office/drawing/2014/main" id="{B0D5DA8A-0590-28D0-DD41-F24C3260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465" y="1582066"/>
            <a:ext cx="3875010" cy="18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89" name="Google Shape;589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2" name="Google Shape;592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93" name="Google Shape;593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95" name="Google Shape;595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6" name="Google Shape;596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7" name="Google Shape;597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9" name="Google Shape;599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00" name="Google Shape;600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3" name="Google Shape;603;p37"/>
          <p:cNvSpPr txBox="1">
            <a:spLocks noGrp="1"/>
          </p:cNvSpPr>
          <p:nvPr>
            <p:ph type="title"/>
          </p:nvPr>
        </p:nvSpPr>
        <p:spPr>
          <a:xfrm>
            <a:off x="745793" y="2089896"/>
            <a:ext cx="6235702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</a:t>
            </a:r>
            <a:r>
              <a:rPr lang="en" dirty="0"/>
              <a:t>REALIZACIJA</a:t>
            </a:r>
          </a:p>
        </p:txBody>
      </p:sp>
      <p:sp>
        <p:nvSpPr>
          <p:cNvPr id="604" name="Google Shape;604;p37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606" name="Google Shape;606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7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47" name="Google Shape;647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61;p57">
            <a:extLst>
              <a:ext uri="{FF2B5EF4-FFF2-40B4-BE49-F238E27FC236}">
                <a16:creationId xmlns:a16="http://schemas.microsoft.com/office/drawing/2014/main" id="{9598824A-2103-E5D2-DB83-5999A28FBFA6}"/>
              </a:ext>
            </a:extLst>
          </p:cNvPr>
          <p:cNvSpPr/>
          <p:nvPr/>
        </p:nvSpPr>
        <p:spPr>
          <a:xfrm>
            <a:off x="7313006" y="1720690"/>
            <a:ext cx="1066200" cy="1507800"/>
          </a:xfrm>
          <a:prstGeom prst="roundRect">
            <a:avLst>
              <a:gd name="adj" fmla="val 10753"/>
            </a:avLst>
          </a:prstGeom>
          <a:gradFill>
            <a:gsLst>
              <a:gs pos="0">
                <a:srgbClr val="80DFFF"/>
              </a:gs>
              <a:gs pos="100000">
                <a:srgbClr val="318FFA">
                  <a:alpha val="71764"/>
                </a:srgbClr>
              </a:gs>
            </a:gsLst>
            <a:lin ang="2698631" scaled="0"/>
          </a:gradFill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179;p57">
            <a:extLst>
              <a:ext uri="{FF2B5EF4-FFF2-40B4-BE49-F238E27FC236}">
                <a16:creationId xmlns:a16="http://schemas.microsoft.com/office/drawing/2014/main" id="{4C67B5D6-BBCA-5D9C-C686-A571810A9EED}"/>
              </a:ext>
            </a:extLst>
          </p:cNvPr>
          <p:cNvGrpSpPr/>
          <p:nvPr/>
        </p:nvGrpSpPr>
        <p:grpSpPr>
          <a:xfrm>
            <a:off x="7462256" y="1834265"/>
            <a:ext cx="767700" cy="935100"/>
            <a:chOff x="869200" y="3314325"/>
            <a:chExt cx="767700" cy="935100"/>
          </a:xfrm>
        </p:grpSpPr>
        <p:grpSp>
          <p:nvGrpSpPr>
            <p:cNvPr id="5" name="Google Shape;1180;p57">
              <a:extLst>
                <a:ext uri="{FF2B5EF4-FFF2-40B4-BE49-F238E27FC236}">
                  <a16:creationId xmlns:a16="http://schemas.microsoft.com/office/drawing/2014/main" id="{354DCED9-21E3-EFC4-3442-1F56A810E5C2}"/>
                </a:ext>
              </a:extLst>
            </p:cNvPr>
            <p:cNvGrpSpPr/>
            <p:nvPr/>
          </p:nvGrpSpPr>
          <p:grpSpPr>
            <a:xfrm>
              <a:off x="869200" y="3314325"/>
              <a:ext cx="767700" cy="935100"/>
              <a:chOff x="686162" y="3668500"/>
              <a:chExt cx="767700" cy="935100"/>
            </a:xfrm>
          </p:grpSpPr>
          <p:sp>
            <p:nvSpPr>
              <p:cNvPr id="10" name="Google Shape;1181;p57">
                <a:extLst>
                  <a:ext uri="{FF2B5EF4-FFF2-40B4-BE49-F238E27FC236}">
                    <a16:creationId xmlns:a16="http://schemas.microsoft.com/office/drawing/2014/main" id="{1B6775C0-D3B5-D862-7F40-49CAD23658EC}"/>
                  </a:ext>
                </a:extLst>
              </p:cNvPr>
              <p:cNvSpPr/>
              <p:nvPr/>
            </p:nvSpPr>
            <p:spPr>
              <a:xfrm>
                <a:off x="686162" y="3668500"/>
                <a:ext cx="767700" cy="935100"/>
              </a:xfrm>
              <a:prstGeom prst="roundRect">
                <a:avLst>
                  <a:gd name="adj" fmla="val 8004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" name="Google Shape;1182;p57">
                <a:extLst>
                  <a:ext uri="{FF2B5EF4-FFF2-40B4-BE49-F238E27FC236}">
                    <a16:creationId xmlns:a16="http://schemas.microsoft.com/office/drawing/2014/main" id="{8F55B68F-7AB0-A90A-173D-D652BA465EAB}"/>
                  </a:ext>
                </a:extLst>
              </p:cNvPr>
              <p:cNvGrpSpPr/>
              <p:nvPr/>
            </p:nvGrpSpPr>
            <p:grpSpPr>
              <a:xfrm>
                <a:off x="829632" y="4243824"/>
                <a:ext cx="480900" cy="187251"/>
                <a:chOff x="829632" y="4243824"/>
                <a:chExt cx="480900" cy="187251"/>
              </a:xfrm>
            </p:grpSpPr>
            <p:sp>
              <p:nvSpPr>
                <p:cNvPr id="12" name="Google Shape;1183;p57">
                  <a:extLst>
                    <a:ext uri="{FF2B5EF4-FFF2-40B4-BE49-F238E27FC236}">
                      <a16:creationId xmlns:a16="http://schemas.microsoft.com/office/drawing/2014/main" id="{D41B1B3E-7E8E-C990-732C-F0D40EB0EC60}"/>
                    </a:ext>
                  </a:extLst>
                </p:cNvPr>
                <p:cNvSpPr/>
                <p:nvPr/>
              </p:nvSpPr>
              <p:spPr>
                <a:xfrm>
                  <a:off x="829632" y="4243824"/>
                  <a:ext cx="480900" cy="4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184;p57">
                  <a:extLst>
                    <a:ext uri="{FF2B5EF4-FFF2-40B4-BE49-F238E27FC236}">
                      <a16:creationId xmlns:a16="http://schemas.microsoft.com/office/drawing/2014/main" id="{CD5191CB-A8F5-7300-55B5-92DBB6BD6742}"/>
                    </a:ext>
                  </a:extLst>
                </p:cNvPr>
                <p:cNvSpPr/>
                <p:nvPr/>
              </p:nvSpPr>
              <p:spPr>
                <a:xfrm>
                  <a:off x="829632" y="4317049"/>
                  <a:ext cx="480900" cy="4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185;p57">
                  <a:extLst>
                    <a:ext uri="{FF2B5EF4-FFF2-40B4-BE49-F238E27FC236}">
                      <a16:creationId xmlns:a16="http://schemas.microsoft.com/office/drawing/2014/main" id="{7DCC8C66-BAAC-4F9B-FE6D-75819789C401}"/>
                    </a:ext>
                  </a:extLst>
                </p:cNvPr>
                <p:cNvSpPr/>
                <p:nvPr/>
              </p:nvSpPr>
              <p:spPr>
                <a:xfrm>
                  <a:off x="911649" y="4390275"/>
                  <a:ext cx="316800" cy="4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" name="Google Shape;1186;p57">
              <a:extLst>
                <a:ext uri="{FF2B5EF4-FFF2-40B4-BE49-F238E27FC236}">
                  <a16:creationId xmlns:a16="http://schemas.microsoft.com/office/drawing/2014/main" id="{42D871EC-D946-6D91-77CA-621B33311886}"/>
                </a:ext>
              </a:extLst>
            </p:cNvPr>
            <p:cNvSpPr/>
            <p:nvPr/>
          </p:nvSpPr>
          <p:spPr>
            <a:xfrm>
              <a:off x="1084816" y="3429248"/>
              <a:ext cx="336576" cy="336718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187;p57">
              <a:extLst>
                <a:ext uri="{FF2B5EF4-FFF2-40B4-BE49-F238E27FC236}">
                  <a16:creationId xmlns:a16="http://schemas.microsoft.com/office/drawing/2014/main" id="{68F177E3-96CD-D75B-E6B1-6552D5CFC2CA}"/>
                </a:ext>
              </a:extLst>
            </p:cNvPr>
            <p:cNvGrpSpPr/>
            <p:nvPr/>
          </p:nvGrpSpPr>
          <p:grpSpPr>
            <a:xfrm>
              <a:off x="1138484" y="3491175"/>
              <a:ext cx="229200" cy="229200"/>
              <a:chOff x="955447" y="3949400"/>
              <a:chExt cx="229200" cy="229200"/>
            </a:xfrm>
          </p:grpSpPr>
          <p:sp>
            <p:nvSpPr>
              <p:cNvPr id="8" name="Google Shape;1188;p57">
                <a:extLst>
                  <a:ext uri="{FF2B5EF4-FFF2-40B4-BE49-F238E27FC236}">
                    <a16:creationId xmlns:a16="http://schemas.microsoft.com/office/drawing/2014/main" id="{8BEC7191-2F14-617E-6A7F-70C41D1963AA}"/>
                  </a:ext>
                </a:extLst>
              </p:cNvPr>
              <p:cNvSpPr/>
              <p:nvPr/>
            </p:nvSpPr>
            <p:spPr>
              <a:xfrm>
                <a:off x="955447" y="4043600"/>
                <a:ext cx="2292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89;p57">
                <a:extLst>
                  <a:ext uri="{FF2B5EF4-FFF2-40B4-BE49-F238E27FC236}">
                    <a16:creationId xmlns:a16="http://schemas.microsoft.com/office/drawing/2014/main" id="{0403F963-1FB2-49C1-6E56-0DB98A3CF10E}"/>
                  </a:ext>
                </a:extLst>
              </p:cNvPr>
              <p:cNvSpPr/>
              <p:nvPr/>
            </p:nvSpPr>
            <p:spPr>
              <a:xfrm rot="5400000">
                <a:off x="955447" y="4043600"/>
                <a:ext cx="2292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Google Shape;1190;p57">
            <a:extLst>
              <a:ext uri="{FF2B5EF4-FFF2-40B4-BE49-F238E27FC236}">
                <a16:creationId xmlns:a16="http://schemas.microsoft.com/office/drawing/2014/main" id="{1FD4BC15-C617-52AE-0DB7-0490862EAB76}"/>
              </a:ext>
            </a:extLst>
          </p:cNvPr>
          <p:cNvGrpSpPr/>
          <p:nvPr/>
        </p:nvGrpSpPr>
        <p:grpSpPr>
          <a:xfrm>
            <a:off x="7462271" y="2863609"/>
            <a:ext cx="767672" cy="251306"/>
            <a:chOff x="6394925" y="2541508"/>
            <a:chExt cx="736800" cy="241200"/>
          </a:xfrm>
        </p:grpSpPr>
        <p:sp>
          <p:nvSpPr>
            <p:cNvPr id="17" name="Google Shape;1191;p57">
              <a:extLst>
                <a:ext uri="{FF2B5EF4-FFF2-40B4-BE49-F238E27FC236}">
                  <a16:creationId xmlns:a16="http://schemas.microsoft.com/office/drawing/2014/main" id="{3F72315A-F23F-EA09-C55D-BD4D8E4DF831}"/>
                </a:ext>
              </a:extLst>
            </p:cNvPr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197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2;p57">
              <a:extLst>
                <a:ext uri="{FF2B5EF4-FFF2-40B4-BE49-F238E27FC236}">
                  <a16:creationId xmlns:a16="http://schemas.microsoft.com/office/drawing/2014/main" id="{F952D6A2-0D53-6DF8-4A70-B52CE210AC54}"/>
                </a:ext>
              </a:extLst>
            </p:cNvPr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3;p57">
              <a:extLst>
                <a:ext uri="{FF2B5EF4-FFF2-40B4-BE49-F238E27FC236}">
                  <a16:creationId xmlns:a16="http://schemas.microsoft.com/office/drawing/2014/main" id="{9071453D-0927-7ACD-0088-DDDCB41A0F17}"/>
                </a:ext>
              </a:extLst>
            </p:cNvPr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4;p57">
              <a:extLst>
                <a:ext uri="{FF2B5EF4-FFF2-40B4-BE49-F238E27FC236}">
                  <a16:creationId xmlns:a16="http://schemas.microsoft.com/office/drawing/2014/main" id="{A6E8E531-ABA9-9D57-B9C4-915309B81849}"/>
                </a:ext>
              </a:extLst>
            </p:cNvPr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48;p54">
            <a:extLst>
              <a:ext uri="{FF2B5EF4-FFF2-40B4-BE49-F238E27FC236}">
                <a16:creationId xmlns:a16="http://schemas.microsoft.com/office/drawing/2014/main" id="{22E603DD-17CC-7B6D-8557-B807C681C4B8}"/>
              </a:ext>
            </a:extLst>
          </p:cNvPr>
          <p:cNvGrpSpPr/>
          <p:nvPr/>
        </p:nvGrpSpPr>
        <p:grpSpPr>
          <a:xfrm>
            <a:off x="6981495" y="1456358"/>
            <a:ext cx="737100" cy="737100"/>
            <a:chOff x="991075" y="1881675"/>
            <a:chExt cx="737100" cy="737100"/>
          </a:xfrm>
        </p:grpSpPr>
        <p:sp>
          <p:nvSpPr>
            <p:cNvPr id="27" name="Google Shape;1049;p54">
              <a:extLst>
                <a:ext uri="{FF2B5EF4-FFF2-40B4-BE49-F238E27FC236}">
                  <a16:creationId xmlns:a16="http://schemas.microsoft.com/office/drawing/2014/main" id="{A92DA2D4-4071-0CC8-4945-0C399C8A078B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0;p54">
              <a:extLst>
                <a:ext uri="{FF2B5EF4-FFF2-40B4-BE49-F238E27FC236}">
                  <a16:creationId xmlns:a16="http://schemas.microsoft.com/office/drawing/2014/main" id="{040C2675-4507-F087-8149-A4D0FED3B45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097;p54">
            <a:extLst>
              <a:ext uri="{FF2B5EF4-FFF2-40B4-BE49-F238E27FC236}">
                <a16:creationId xmlns:a16="http://schemas.microsoft.com/office/drawing/2014/main" id="{6484BA49-40BA-BABF-0FC9-3B30FDB696DF}"/>
              </a:ext>
            </a:extLst>
          </p:cNvPr>
          <p:cNvGrpSpPr/>
          <p:nvPr/>
        </p:nvGrpSpPr>
        <p:grpSpPr>
          <a:xfrm>
            <a:off x="7145553" y="1621720"/>
            <a:ext cx="409006" cy="406376"/>
            <a:chOff x="2213404" y="1937970"/>
            <a:chExt cx="409006" cy="406376"/>
          </a:xfrm>
        </p:grpSpPr>
        <p:sp>
          <p:nvSpPr>
            <p:cNvPr id="31" name="Google Shape;1098;p54">
              <a:extLst>
                <a:ext uri="{FF2B5EF4-FFF2-40B4-BE49-F238E27FC236}">
                  <a16:creationId xmlns:a16="http://schemas.microsoft.com/office/drawing/2014/main" id="{0EFB9020-B118-75C5-D572-464E191A0993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9;p54">
              <a:extLst>
                <a:ext uri="{FF2B5EF4-FFF2-40B4-BE49-F238E27FC236}">
                  <a16:creationId xmlns:a16="http://schemas.microsoft.com/office/drawing/2014/main" id="{BEAB0F7F-C7CD-3395-AA04-FAC620C8E9E9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0;p54">
              <a:extLst>
                <a:ext uri="{FF2B5EF4-FFF2-40B4-BE49-F238E27FC236}">
                  <a16:creationId xmlns:a16="http://schemas.microsoft.com/office/drawing/2014/main" id="{684AE138-E5F1-8A39-DFC2-CD93EA18F4F3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1;p54">
              <a:extLst>
                <a:ext uri="{FF2B5EF4-FFF2-40B4-BE49-F238E27FC236}">
                  <a16:creationId xmlns:a16="http://schemas.microsoft.com/office/drawing/2014/main" id="{911166DD-7CA2-7B22-C08F-C5007A631BC7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2;p54">
              <a:extLst>
                <a:ext uri="{FF2B5EF4-FFF2-40B4-BE49-F238E27FC236}">
                  <a16:creationId xmlns:a16="http://schemas.microsoft.com/office/drawing/2014/main" id="{9A3BF675-DF08-FC7D-2EF4-C1A237D4C4F3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3;p54">
              <a:extLst>
                <a:ext uri="{FF2B5EF4-FFF2-40B4-BE49-F238E27FC236}">
                  <a16:creationId xmlns:a16="http://schemas.microsoft.com/office/drawing/2014/main" id="{DAE20139-7D99-8409-5DA9-42AB24A0119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4;p54">
              <a:extLst>
                <a:ext uri="{FF2B5EF4-FFF2-40B4-BE49-F238E27FC236}">
                  <a16:creationId xmlns:a16="http://schemas.microsoft.com/office/drawing/2014/main" id="{A5628D17-A211-7BCC-7BB3-5FDBFCE16EDA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027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" grpId="0"/>
      <p:bldP spid="6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1836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&lt;</a:t>
            </a:r>
            <a:r>
              <a:rPr lang="en-US" dirty="0"/>
              <a:t>PRIPREMA PODATAKA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&gt;</a:t>
            </a:r>
          </a:p>
        </p:txBody>
      </p:sp>
      <p:sp>
        <p:nvSpPr>
          <p:cNvPr id="482" name="Google Shape;482;p3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486;p32">
            <a:extLst>
              <a:ext uri="{FF2B5EF4-FFF2-40B4-BE49-F238E27FC236}">
                <a16:creationId xmlns:a16="http://schemas.microsoft.com/office/drawing/2014/main" id="{DA0763F1-4D53-BE80-FBC3-C71928B3B1F0}"/>
              </a:ext>
            </a:extLst>
          </p:cNvPr>
          <p:cNvGrpSpPr/>
          <p:nvPr/>
        </p:nvGrpSpPr>
        <p:grpSpPr>
          <a:xfrm>
            <a:off x="7816958" y="757032"/>
            <a:ext cx="604800" cy="147600"/>
            <a:chOff x="7688649" y="828750"/>
            <a:chExt cx="604800" cy="147600"/>
          </a:xfrm>
        </p:grpSpPr>
        <p:sp>
          <p:nvSpPr>
            <p:cNvPr id="8" name="Google Shape;487;p32">
              <a:extLst>
                <a:ext uri="{FF2B5EF4-FFF2-40B4-BE49-F238E27FC236}">
                  <a16:creationId xmlns:a16="http://schemas.microsoft.com/office/drawing/2014/main" id="{2BDF4CA3-0AB6-DB5F-5EA5-FB077B6CD221}"/>
                </a:ext>
              </a:extLst>
            </p:cNvPr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88;p32">
              <a:extLst>
                <a:ext uri="{FF2B5EF4-FFF2-40B4-BE49-F238E27FC236}">
                  <a16:creationId xmlns:a16="http://schemas.microsoft.com/office/drawing/2014/main" id="{9FDDAEAE-DEF1-918F-F3CA-EAB0ADE29784}"/>
                </a:ext>
              </a:extLst>
            </p:cNvPr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89;p32">
              <a:extLst>
                <a:ext uri="{FF2B5EF4-FFF2-40B4-BE49-F238E27FC236}">
                  <a16:creationId xmlns:a16="http://schemas.microsoft.com/office/drawing/2014/main" id="{A2D49F6F-2FAB-1000-F859-57D139982D12}"/>
                </a:ext>
              </a:extLst>
            </p:cNvPr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7F186CE-74C8-7ECC-DA0F-C43D978F5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66850"/>
            <a:ext cx="7565974" cy="3379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6B0740-5524-4A12-6914-4192D45A1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58" y="129071"/>
            <a:ext cx="7772400" cy="3847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5938FD-CEF5-BAE4-D727-D174EE30B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201" y="1042996"/>
            <a:ext cx="7772400" cy="3971433"/>
          </a:xfrm>
          <a:prstGeom prst="rect">
            <a:avLst/>
          </a:prstGeom>
        </p:spPr>
      </p:pic>
      <p:pic>
        <p:nvPicPr>
          <p:cNvPr id="6146" name="Picture 2" descr="Example screenshot">
            <a:extLst>
              <a:ext uri="{FF2B5EF4-FFF2-40B4-BE49-F238E27FC236}">
                <a16:creationId xmlns:a16="http://schemas.microsoft.com/office/drawing/2014/main" id="{F79F79B2-10DE-ECB4-254C-97DBFB51F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2" y="163625"/>
            <a:ext cx="7699516" cy="40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3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1836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&lt;</a:t>
            </a:r>
            <a:r>
              <a:rPr lang="en-US" dirty="0"/>
              <a:t>REALIZACIJA PROJEKTA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&gt;</a:t>
            </a:r>
          </a:p>
        </p:txBody>
      </p:sp>
      <p:sp>
        <p:nvSpPr>
          <p:cNvPr id="482" name="Google Shape;482;p3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486;p32">
            <a:extLst>
              <a:ext uri="{FF2B5EF4-FFF2-40B4-BE49-F238E27FC236}">
                <a16:creationId xmlns:a16="http://schemas.microsoft.com/office/drawing/2014/main" id="{B0B20687-5B9D-C024-C992-EC03617B47C9}"/>
              </a:ext>
            </a:extLst>
          </p:cNvPr>
          <p:cNvGrpSpPr/>
          <p:nvPr/>
        </p:nvGrpSpPr>
        <p:grpSpPr>
          <a:xfrm>
            <a:off x="7816958" y="757032"/>
            <a:ext cx="604800" cy="147600"/>
            <a:chOff x="7688649" y="828750"/>
            <a:chExt cx="604800" cy="147600"/>
          </a:xfrm>
        </p:grpSpPr>
        <p:sp>
          <p:nvSpPr>
            <p:cNvPr id="3" name="Google Shape;487;p32">
              <a:extLst>
                <a:ext uri="{FF2B5EF4-FFF2-40B4-BE49-F238E27FC236}">
                  <a16:creationId xmlns:a16="http://schemas.microsoft.com/office/drawing/2014/main" id="{AA2E54CA-854E-88BE-7DA0-479043813881}"/>
                </a:ext>
              </a:extLst>
            </p:cNvPr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88;p32">
              <a:extLst>
                <a:ext uri="{FF2B5EF4-FFF2-40B4-BE49-F238E27FC236}">
                  <a16:creationId xmlns:a16="http://schemas.microsoft.com/office/drawing/2014/main" id="{EEE2ED7F-4E67-245A-DAA0-30E3C7ADC1F3}"/>
                </a:ext>
              </a:extLst>
            </p:cNvPr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89;p32">
              <a:extLst>
                <a:ext uri="{FF2B5EF4-FFF2-40B4-BE49-F238E27FC236}">
                  <a16:creationId xmlns:a16="http://schemas.microsoft.com/office/drawing/2014/main" id="{A12BE84E-8C98-BA75-8E3F-89B6A84487AA}"/>
                </a:ext>
              </a:extLst>
            </p:cNvPr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042124A4-37F2-7662-7E6B-E99E4A3BBF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5168" y="1818754"/>
            <a:ext cx="94951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R"/>
          </a:p>
        </p:txBody>
      </p:sp>
      <p:pic>
        <p:nvPicPr>
          <p:cNvPr id="7169" name="Picture 2" descr="Diagram&#10;&#10;Description automatically generated">
            <a:extLst>
              <a:ext uri="{FF2B5EF4-FFF2-40B4-BE49-F238E27FC236}">
                <a16:creationId xmlns:a16="http://schemas.microsoft.com/office/drawing/2014/main" id="{6AEFCDE4-465E-7045-9577-8DBC487A4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98" y="2117405"/>
            <a:ext cx="7375160" cy="161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2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291</Words>
  <Application>Microsoft Macintosh PowerPoint</Application>
  <PresentationFormat>On-screen Show (16:9)</PresentationFormat>
  <Paragraphs>68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Fira Code Light</vt:lpstr>
      <vt:lpstr>Proxima Nova</vt:lpstr>
      <vt:lpstr>Open Sans</vt:lpstr>
      <vt:lpstr>Fira Code</vt:lpstr>
      <vt:lpstr>Bebas Neue</vt:lpstr>
      <vt:lpstr>Roboto Condensed Light</vt:lpstr>
      <vt:lpstr>Oswald</vt:lpstr>
      <vt:lpstr>Arial</vt:lpstr>
      <vt:lpstr>How to Code Workshop by Slidesgo</vt:lpstr>
      <vt:lpstr>Slidesgo Final Pages</vt:lpstr>
      <vt:lpstr>/PREZENTACIJA_TEME</vt:lpstr>
      <vt:lpstr>/01</vt:lpstr>
      <vt:lpstr>/OPIS_ZADATKA </vt:lpstr>
      <vt:lpstr>&lt;ZADATAK&gt;</vt:lpstr>
      <vt:lpstr>&lt;VIŠE O DATA SET-U&gt;</vt:lpstr>
      <vt:lpstr>&lt;OČEKIVANI REZULTAT PROGRAMA&gt;</vt:lpstr>
      <vt:lpstr>/REALIZACIJA</vt:lpstr>
      <vt:lpstr>&lt;PRIPREMA PODATAKA&gt;</vt:lpstr>
      <vt:lpstr>&lt;REALIZACIJA PROJEKTA&gt;</vt:lpstr>
      <vt:lpstr>&lt;REALIZACIJA PROJEKTA&gt;</vt:lpstr>
      <vt:lpstr>&lt;REALIZACIJA PROJEKTA&gt;</vt:lpstr>
      <vt:lpstr>&lt;PROGRAM ZA IZRADU DATA SET-A&gt;</vt:lpstr>
      <vt:lpstr>&lt;PROGRAM ZA UČENJE GESTA&gt;</vt:lpstr>
      <vt:lpstr>&lt;REZULTATI&gt;</vt:lpstr>
      <vt:lpstr>/DALJNE_IMPLEMENTACIJE</vt:lpstr>
      <vt:lpstr>&lt;BUDUČI RAZVOJ&gt;</vt:lpstr>
      <vt:lpstr>&lt;ZAKLJUČAK&gt;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/HOW TO CODE WORKSHOP </dc:title>
  <cp:lastModifiedBy>Vedran Orešković</cp:lastModifiedBy>
  <cp:revision>506</cp:revision>
  <dcterms:modified xsi:type="dcterms:W3CDTF">2022-11-30T20:57:39Z</dcterms:modified>
</cp:coreProperties>
</file>